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305" r:id="rId4"/>
    <p:sldId id="295" r:id="rId5"/>
    <p:sldId id="296" r:id="rId6"/>
    <p:sldId id="306" r:id="rId7"/>
    <p:sldId id="307" r:id="rId8"/>
    <p:sldId id="308" r:id="rId9"/>
    <p:sldId id="302" r:id="rId10"/>
    <p:sldId id="309" r:id="rId11"/>
    <p:sldId id="292" r:id="rId12"/>
    <p:sldId id="310" r:id="rId13"/>
    <p:sldId id="311" r:id="rId14"/>
    <p:sldId id="300" r:id="rId15"/>
    <p:sldId id="303" r:id="rId16"/>
    <p:sldId id="304" r:id="rId17"/>
    <p:sldId id="312" r:id="rId18"/>
    <p:sldId id="289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66"/>
    <a:srgbClr val="000099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5560" autoAdjust="0"/>
  </p:normalViewPr>
  <p:slideViewPr>
    <p:cSldViewPr>
      <p:cViewPr varScale="1">
        <p:scale>
          <a:sx n="93" d="100"/>
          <a:sy n="93" d="100"/>
        </p:scale>
        <p:origin x="1051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6218" cy="46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>
            <a:lvl1pPr defTabSz="932388"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4183" y="1"/>
            <a:ext cx="3036217" cy="46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>
            <a:lvl1pPr algn="r" defTabSz="932388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073"/>
            <a:ext cx="3036218" cy="46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5" tIns="46583" rIns="93165" bIns="46583" numCol="1" anchor="b" anchorCtr="0" compatLnSpc="1">
            <a:prstTxWarp prst="textNoShape">
              <a:avLst/>
            </a:prstTxWarp>
          </a:bodyPr>
          <a:lstStyle>
            <a:lvl1pPr defTabSz="932388">
              <a:defRPr sz="1200"/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4183" y="8832073"/>
            <a:ext cx="3036217" cy="46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5" tIns="46583" rIns="93165" bIns="46583" numCol="1" anchor="b" anchorCtr="0" compatLnSpc="1">
            <a:prstTxWarp prst="textNoShape">
              <a:avLst/>
            </a:prstTxWarp>
          </a:bodyPr>
          <a:lstStyle>
            <a:lvl1pPr algn="r" defTabSz="932388">
              <a:defRPr sz="1200"/>
            </a:lvl1pPr>
          </a:lstStyle>
          <a:p>
            <a:fld id="{3D9F49D1-49BE-424D-897A-1FC6ED1157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56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6218" cy="46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>
            <a:lvl1pPr defTabSz="932388"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4183" y="1"/>
            <a:ext cx="3036217" cy="46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>
            <a:lvl1pPr algn="r" defTabSz="932388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217"/>
            <a:ext cx="5140960" cy="418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073"/>
            <a:ext cx="3036218" cy="46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5" tIns="46583" rIns="93165" bIns="46583" numCol="1" anchor="b" anchorCtr="0" compatLnSpc="1">
            <a:prstTxWarp prst="textNoShape">
              <a:avLst/>
            </a:prstTxWarp>
          </a:bodyPr>
          <a:lstStyle>
            <a:lvl1pPr defTabSz="932388"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4183" y="8832073"/>
            <a:ext cx="3036217" cy="46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5" tIns="46583" rIns="93165" bIns="46583" numCol="1" anchor="b" anchorCtr="0" compatLnSpc="1">
            <a:prstTxWarp prst="textNoShape">
              <a:avLst/>
            </a:prstTxWarp>
          </a:bodyPr>
          <a:lstStyle>
            <a:lvl1pPr algn="r" defTabSz="932388">
              <a:defRPr sz="1200"/>
            </a:lvl1pPr>
          </a:lstStyle>
          <a:p>
            <a:fld id="{9F6DED95-E568-4B01-9038-07A81AD9F8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792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E625A-A7F6-4272-8A53-6B5FD4F68B80}" type="slidenum">
              <a:rPr lang="en-US"/>
              <a:pPr/>
              <a:t>1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D48451-2176-4AC0-B72A-76139188C1F8}" type="slidenum">
              <a:rPr lang="en-US"/>
              <a:pPr/>
              <a:t>10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80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FA05BE-09CB-4A83-AEF9-4C5088FB90A5}" type="slidenum">
              <a:rPr lang="en-US"/>
              <a:pPr/>
              <a:t>11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FA05BE-09CB-4A83-AEF9-4C5088FB90A5}" type="slidenum">
              <a:rPr lang="en-US"/>
              <a:pPr/>
              <a:t>12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494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FA05BE-09CB-4A83-AEF9-4C5088FB90A5}" type="slidenum">
              <a:rPr lang="en-US"/>
              <a:pPr/>
              <a:t>13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77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D48451-2176-4AC0-B72A-76139188C1F8}" type="slidenum">
              <a:rPr lang="en-US"/>
              <a:pPr/>
              <a:t>14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D48451-2176-4AC0-B72A-76139188C1F8}" type="slidenum">
              <a:rPr lang="en-US"/>
              <a:pPr/>
              <a:t>15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74F46D-FD92-436A-8F1F-4140761919F5}" type="slidenum">
              <a:rPr lang="en-US"/>
              <a:pPr/>
              <a:t>16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259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D48451-2176-4AC0-B72A-76139188C1F8}" type="slidenum">
              <a:rPr lang="en-US"/>
              <a:pPr/>
              <a:t>17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285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F5D50B-3D3E-4FFC-9538-AFCC3D614701}" type="slidenum">
              <a:rPr lang="en-US"/>
              <a:pPr/>
              <a:t>18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644920-E33A-44F4-BCB3-3D360AA783AB}" type="slidenum">
              <a:rPr lang="en-US"/>
              <a:pPr/>
              <a:t>2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644920-E33A-44F4-BCB3-3D360AA783AB}" type="slidenum">
              <a:rPr lang="en-US"/>
              <a:pPr/>
              <a:t>3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81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74F46D-FD92-436A-8F1F-4140761919F5}" type="slidenum">
              <a:rPr lang="en-US"/>
              <a:pPr/>
              <a:t>4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577DA7-E899-4920-B87A-86BDB550126B}" type="slidenum">
              <a:rPr lang="en-US"/>
              <a:pPr/>
              <a:t>5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FA05BE-09CB-4A83-AEF9-4C5088FB90A5}" type="slidenum">
              <a:rPr lang="en-US"/>
              <a:pPr/>
              <a:t>6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96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01F88-5BDA-4B7F-8F55-43208FF31C31}" type="slidenum">
              <a:rPr lang="en-US"/>
              <a:pPr/>
              <a:t>7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05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FA05BE-09CB-4A83-AEF9-4C5088FB90A5}" type="slidenum">
              <a:rPr lang="en-US"/>
              <a:pPr/>
              <a:t>8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11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D48451-2176-4AC0-B72A-76139188C1F8}" type="slidenum">
              <a:rPr lang="en-US"/>
              <a:pPr/>
              <a:t>9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7A90A-B47F-46A0-A6F9-681222D1BD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5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4D99D-AF3D-4673-B0F4-68986F6571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9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CE434-EC96-412D-BA47-CCC00DC4C5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82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1143000"/>
            <a:ext cx="9144000" cy="92075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6318250"/>
            <a:ext cx="9144000" cy="533400"/>
          </a:xfrm>
          <a:prstGeom prst="rect">
            <a:avLst/>
          </a:prstGeom>
          <a:solidFill>
            <a:srgbClr val="EAEAEA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6248400"/>
            <a:ext cx="9144000" cy="92075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rgbClr val="0000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0" y="6324600"/>
            <a:ext cx="320675" cy="2286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1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fld id="{A3E5BF42-DC8E-4A6C-94D9-6BBEE58B8D7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381000" y="1066800"/>
            <a:ext cx="0" cy="579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" name="Line 13"/>
          <p:cNvSpPr>
            <a:spLocks noChangeShapeType="1"/>
          </p:cNvSpPr>
          <p:nvPr userDrawn="1"/>
        </p:nvSpPr>
        <p:spPr bwMode="auto">
          <a:xfrm>
            <a:off x="8763000" y="1066800"/>
            <a:ext cx="0" cy="579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" name="Text Box 14"/>
          <p:cNvSpPr txBox="1">
            <a:spLocks noChangeArrowheads="1"/>
          </p:cNvSpPr>
          <p:nvPr userDrawn="1"/>
        </p:nvSpPr>
        <p:spPr bwMode="auto">
          <a:xfrm>
            <a:off x="381000" y="6400800"/>
            <a:ext cx="8229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b="1" i="1" dirty="0">
                <a:latin typeface="Garamond" pitchFamily="18" charset="0"/>
              </a:rPr>
              <a:t>Worcester Regional</a:t>
            </a:r>
            <a:r>
              <a:rPr lang="en-US" sz="1400" b="1" i="1" baseline="0" dirty="0">
                <a:latin typeface="Garamond" pitchFamily="18" charset="0"/>
              </a:rPr>
              <a:t> </a:t>
            </a:r>
            <a:r>
              <a:rPr lang="en-US" sz="1400" b="1" i="1" dirty="0">
                <a:latin typeface="Garamond" pitchFamily="18" charset="0"/>
              </a:rPr>
              <a:t>Retirement System – Valuation Results as of January 1, 2020 – FY23 Appropriations</a:t>
            </a:r>
          </a:p>
        </p:txBody>
      </p:sp>
      <p:sp>
        <p:nvSpPr>
          <p:cNvPr id="1040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228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3810000"/>
            <a:ext cx="91440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19600"/>
            <a:ext cx="6400800" cy="609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800">
                <a:latin typeface="Garamond" pitchFamily="18" charset="0"/>
              </a:rPr>
              <a:t>January 20, </a:t>
            </a:r>
            <a:r>
              <a:rPr lang="en-US" sz="1800" dirty="0">
                <a:latin typeface="Garamond" pitchFamily="18" charset="0"/>
              </a:rPr>
              <a:t>2022</a:t>
            </a:r>
          </a:p>
          <a:p>
            <a:pPr>
              <a:spcBef>
                <a:spcPct val="0"/>
              </a:spcBef>
            </a:pPr>
            <a:endParaRPr lang="en-US" sz="1000" dirty="0">
              <a:latin typeface="Garamond" pitchFamily="18" charset="0"/>
            </a:endParaRPr>
          </a:p>
          <a:p>
            <a:pPr>
              <a:spcBef>
                <a:spcPct val="0"/>
              </a:spcBef>
            </a:pPr>
            <a:r>
              <a:rPr lang="en-US" sz="1600" i="1" dirty="0">
                <a:latin typeface="Garamond" pitchFamily="18" charset="0"/>
              </a:rPr>
              <a:t>Presented by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2286000"/>
            <a:ext cx="9144000" cy="1905000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solidFill>
                  <a:srgbClr val="7C7C7C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371850" y="6140450"/>
            <a:ext cx="25447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latin typeface="Garamond" pitchFamily="18" charset="0"/>
              </a:rPr>
              <a:t>Linda L. Bournival, FSA</a:t>
            </a:r>
          </a:p>
          <a:p>
            <a:pPr algn="ctr"/>
            <a:r>
              <a:rPr lang="en-US" sz="1800" b="1">
                <a:latin typeface="Garamond" pitchFamily="18" charset="0"/>
              </a:rPr>
              <a:t>Consulting Actuary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000435" y="2546002"/>
            <a:ext cx="723050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Fiscal Year 2023 Appropriations</a:t>
            </a:r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0" y="4267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>
            <a:off x="3048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>
            <a:off x="0" y="228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877" name="Picture 1061" descr="KM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181600"/>
            <a:ext cx="1425575" cy="91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8382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Presentation to the Member Units of the </a:t>
            </a:r>
          </a:p>
          <a:p>
            <a:pPr algn="ctr"/>
            <a:r>
              <a:rPr lang="en-US" sz="2800" b="1" dirty="0"/>
              <a:t>Worcester Regional Retirement System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8BD7-F6F8-4CEC-BC43-CEE5BB764ECD}" type="slidenum">
              <a:rPr lang="en-US"/>
              <a:pPr/>
              <a:t>10</a:t>
            </a:fld>
            <a:endParaRPr lang="en-US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066800" y="228600"/>
            <a:ext cx="723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FY23 Appropriations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2667000"/>
            <a:ext cx="800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0099"/>
              </a:buClr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342900" indent="-342900"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Increased $7.4 million over FY22 appropriation (9.95%)</a:t>
            </a:r>
          </a:p>
          <a:p>
            <a:pPr marL="742950" lvl="1" indent="-285750">
              <a:spcBef>
                <a:spcPts val="0"/>
              </a:spcBef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Current Appropriation Schedule caps increases from year to year at 9.95%</a:t>
            </a:r>
          </a:p>
          <a:p>
            <a:pPr marL="742950" lvl="1" indent="-285750">
              <a:spcBef>
                <a:spcPts val="0"/>
              </a:spcBef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Normal cost increased 2.8%</a:t>
            </a:r>
          </a:p>
          <a:p>
            <a:pPr marL="742950" lvl="1" indent="-285750">
              <a:spcBef>
                <a:spcPts val="0"/>
              </a:spcBef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Amortization Payments</a:t>
            </a:r>
          </a:p>
          <a:p>
            <a:pPr marL="1200150" lvl="2" indent="-285750">
              <a:spcBef>
                <a:spcPts val="0"/>
              </a:spcBef>
              <a:buClr>
                <a:srgbClr val="000099"/>
              </a:buClr>
              <a:buFont typeface="Courier New" panose="02070309020205020404" pitchFamily="49" charset="0"/>
              <a:buChar char="o"/>
            </a:pPr>
            <a:r>
              <a:rPr lang="en-US" sz="1800" dirty="0"/>
              <a:t>Unfunded Actuarial Accrued Liability increased by 13.5%</a:t>
            </a:r>
          </a:p>
          <a:p>
            <a:pPr marL="1200150" lvl="2" indent="-285750">
              <a:spcBef>
                <a:spcPts val="0"/>
              </a:spcBef>
              <a:buClr>
                <a:srgbClr val="000099"/>
              </a:buClr>
              <a:buFont typeface="Courier New" panose="02070309020205020404" pitchFamily="49" charset="0"/>
              <a:buChar char="o"/>
            </a:pPr>
            <a:r>
              <a:rPr lang="en-US" sz="1800" dirty="0"/>
              <a:t>ERI 2002 and ERI 2003 increased by 4.5%</a:t>
            </a:r>
          </a:p>
          <a:p>
            <a:pPr marL="1200150" lvl="2" indent="-285750">
              <a:spcBef>
                <a:spcPts val="0"/>
              </a:spcBef>
              <a:buClr>
                <a:srgbClr val="000099"/>
              </a:buClr>
              <a:buFont typeface="Courier New" panose="02070309020205020404" pitchFamily="49" charset="0"/>
              <a:buChar char="o"/>
            </a:pPr>
            <a:r>
              <a:rPr lang="en-US" sz="1800" dirty="0"/>
              <a:t>ERI 2010 decreased to 0.</a:t>
            </a:r>
          </a:p>
          <a:p>
            <a:pPr>
              <a:buClr>
                <a:srgbClr val="000099"/>
              </a:buClr>
            </a:pPr>
            <a:endParaRPr lang="en-US" sz="1800" dirty="0"/>
          </a:p>
          <a:p>
            <a:pPr marL="342900" indent="-342900"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Offer “early payment” discount if total appropriation paid by July 1, 2022</a:t>
            </a:r>
          </a:p>
          <a:p>
            <a:pPr>
              <a:buClr>
                <a:srgbClr val="000099"/>
              </a:buClr>
            </a:pPr>
            <a:endParaRPr lang="en-US" sz="1800" dirty="0"/>
          </a:p>
          <a:p>
            <a:pPr marL="342900" indent="-342900"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Examples of hypothetical member units’ increases for FY23 (next slide)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AC72F9-8B52-441A-9092-231B95CAEB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4" t="76775" r="13187" b="8048"/>
          <a:stretch/>
        </p:blipFill>
        <p:spPr>
          <a:xfrm>
            <a:off x="1512794" y="1295400"/>
            <a:ext cx="6118411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66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43BD1-EAEC-4552-B66D-06FDB0D098F1}" type="slidenum">
              <a:rPr lang="en-US"/>
              <a:pPr/>
              <a:t>11</a:t>
            </a:fld>
            <a:endParaRPr lang="en-US"/>
          </a:p>
        </p:txBody>
      </p:sp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Why the Increase?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190995"/>
              </p:ext>
            </p:extLst>
          </p:nvPr>
        </p:nvGraphicFramePr>
        <p:xfrm>
          <a:off x="1219200" y="1308685"/>
          <a:ext cx="6096000" cy="233875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94812518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0412836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27593319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10.83% Increase</a:t>
                      </a:r>
                      <a:r>
                        <a:rPr lang="en-US" sz="1600" baseline="0" dirty="0"/>
                        <a:t> from FY22 to FY23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661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FY22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FY23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872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Normal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$200,000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$200,000 + 2.8% = $205,600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902982"/>
                  </a:ext>
                </a:extLst>
              </a:tr>
              <a:tr h="560755">
                <a:tc>
                  <a:txBody>
                    <a:bodyPr/>
                    <a:lstStyle/>
                    <a:p>
                      <a:r>
                        <a:rPr lang="en-US" sz="1400" dirty="0"/>
                        <a:t>Amortization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$600,000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$600,000 + 13.5% = $681,000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259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$800,000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$886,600 = 10.83%</a:t>
                      </a:r>
                    </a:p>
                    <a:p>
                      <a:r>
                        <a:rPr lang="en-US" sz="1400" dirty="0"/>
                        <a:t> increase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7228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149756"/>
              </p:ext>
            </p:extLst>
          </p:nvPr>
        </p:nvGraphicFramePr>
        <p:xfrm>
          <a:off x="1219200" y="3733800"/>
          <a:ext cx="6096000" cy="2296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94812518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0412836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27593319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6.37% Increase</a:t>
                      </a:r>
                      <a:r>
                        <a:rPr lang="en-US" sz="1600" baseline="0" dirty="0"/>
                        <a:t> from FY22 to FY23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661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FY22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FY23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872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Normal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$200,000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$200,000 + 2.8%= $205,600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902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Amortization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$100,000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$100,000 + 13.5% = $113,500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259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$300,000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$319,100 = 6.37% increase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7228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43BD1-EAEC-4552-B66D-06FDB0D098F1}" type="slidenum">
              <a:rPr lang="en-US"/>
              <a:pPr/>
              <a:t>12</a:t>
            </a:fld>
            <a:endParaRPr lang="en-US"/>
          </a:p>
        </p:txBody>
      </p:sp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10-Year History of Funded Status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7F0640-B4AB-4E3F-91DA-85774FC9E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295400"/>
            <a:ext cx="8069868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24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43BD1-EAEC-4552-B66D-06FDB0D098F1}" type="slidenum">
              <a:rPr lang="en-US"/>
              <a:pPr/>
              <a:t>13</a:t>
            </a:fld>
            <a:endParaRPr lang="en-US"/>
          </a:p>
        </p:txBody>
      </p:sp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Sources of Changes in Unfunded Accrued Liability</a:t>
            </a:r>
          </a:p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($ in millions)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D9595D1-9DBD-4F01-A699-3372A76767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928812"/>
              </p:ext>
            </p:extLst>
          </p:nvPr>
        </p:nvGraphicFramePr>
        <p:xfrm>
          <a:off x="381000" y="1219200"/>
          <a:ext cx="8434056" cy="5003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82806">
                  <a:extLst>
                    <a:ext uri="{9D8B030D-6E8A-4147-A177-3AD203B41FA5}">
                      <a16:colId xmlns:a16="http://schemas.microsoft.com/office/drawing/2014/main" val="1948125185"/>
                    </a:ext>
                  </a:extLst>
                </a:gridCol>
                <a:gridCol w="1041875">
                  <a:extLst>
                    <a:ext uri="{9D8B030D-6E8A-4147-A177-3AD203B41FA5}">
                      <a16:colId xmlns:a16="http://schemas.microsoft.com/office/drawing/2014/main" val="3504128369"/>
                    </a:ext>
                  </a:extLst>
                </a:gridCol>
                <a:gridCol w="1041875">
                  <a:extLst>
                    <a:ext uri="{9D8B030D-6E8A-4147-A177-3AD203B41FA5}">
                      <a16:colId xmlns:a16="http://schemas.microsoft.com/office/drawing/2014/main" val="2131549097"/>
                    </a:ext>
                  </a:extLst>
                </a:gridCol>
                <a:gridCol w="1041875">
                  <a:extLst>
                    <a:ext uri="{9D8B030D-6E8A-4147-A177-3AD203B41FA5}">
                      <a16:colId xmlns:a16="http://schemas.microsoft.com/office/drawing/2014/main" val="2557660444"/>
                    </a:ext>
                  </a:extLst>
                </a:gridCol>
                <a:gridCol w="1041875">
                  <a:extLst>
                    <a:ext uri="{9D8B030D-6E8A-4147-A177-3AD203B41FA5}">
                      <a16:colId xmlns:a16="http://schemas.microsoft.com/office/drawing/2014/main" val="1487640885"/>
                    </a:ext>
                  </a:extLst>
                </a:gridCol>
                <a:gridCol w="1041875">
                  <a:extLst>
                    <a:ext uri="{9D8B030D-6E8A-4147-A177-3AD203B41FA5}">
                      <a16:colId xmlns:a16="http://schemas.microsoft.com/office/drawing/2014/main" val="2275933192"/>
                    </a:ext>
                  </a:extLst>
                </a:gridCol>
                <a:gridCol w="1041875">
                  <a:extLst>
                    <a:ext uri="{9D8B030D-6E8A-4147-A177-3AD203B41FA5}">
                      <a16:colId xmlns:a16="http://schemas.microsoft.com/office/drawing/2014/main" val="3527248567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66194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600" dirty="0"/>
                        <a:t>Valuation as of Jan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2010*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71738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600" dirty="0"/>
                        <a:t>Passage of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8.32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14.77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19.61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8.60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37.54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25.16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87213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600" dirty="0"/>
                        <a:t>Benefit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9.36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12.10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24.23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90298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600" dirty="0"/>
                        <a:t>Assumption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(27.53)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4.77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3.69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113.03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24.91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25949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600" dirty="0"/>
                        <a:t>Actuarial (gains) and losses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49.80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23.77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(5.21)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33.35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19.33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3.16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7228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600" dirty="0"/>
                        <a:t>Asset (gains) and losses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106.06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53.79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23.11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(4.03)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(2.90)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16.20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15137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600" dirty="0"/>
                        <a:t>Total</a:t>
                      </a:r>
                    </a:p>
                    <a:p>
                      <a:endParaRPr lang="en-US" sz="1600" dirty="0"/>
                    </a:p>
                    <a:p>
                      <a:r>
                        <a:rPr lang="en-US" sz="1400" dirty="0"/>
                        <a:t>* Based on 3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146.01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97.10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53.30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175.18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54.52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dec"/>
                        </a:tabLst>
                      </a:pPr>
                      <a:r>
                        <a:rPr lang="en-US" sz="1600" dirty="0"/>
                        <a:t>	69.43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327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659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8BD7-F6F8-4CEC-BC43-CEE5BB764ECD}" type="slidenum">
              <a:rPr lang="en-US"/>
              <a:pPr/>
              <a:t>14</a:t>
            </a:fld>
            <a:endParaRPr lang="en-US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GASB Statements 67 and 68</a:t>
            </a:r>
            <a:endParaRPr lang="en-US" sz="3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777240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431925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0002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GASB = Governmental Accounting Standards Board</a:t>
            </a:r>
          </a:p>
          <a:p>
            <a:pPr lvl="1"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lang="en-US" sz="2000" b="1" dirty="0"/>
              <a:t>GASB 67 </a:t>
            </a:r>
            <a:r>
              <a:rPr lang="en-US" sz="2000" dirty="0"/>
              <a:t>was implemented in 2014 calendar year</a:t>
            </a:r>
          </a:p>
          <a:p>
            <a:pPr lvl="2">
              <a:spcBef>
                <a:spcPct val="50000"/>
              </a:spcBef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Applies to the Worcester Regional Retirement System</a:t>
            </a:r>
          </a:p>
          <a:p>
            <a:pPr lvl="2">
              <a:spcBef>
                <a:spcPct val="50000"/>
              </a:spcBef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Disclosures required for each calendar year, beginning 2014</a:t>
            </a:r>
          </a:p>
          <a:p>
            <a:pPr lvl="1"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lang="en-US" sz="2000" b="1" dirty="0"/>
              <a:t>GASB 68 </a:t>
            </a:r>
            <a:r>
              <a:rPr lang="en-US" sz="2000" dirty="0"/>
              <a:t>was implemented in fiscal year beginning July 1, 2014</a:t>
            </a:r>
          </a:p>
          <a:p>
            <a:pPr lvl="2">
              <a:spcBef>
                <a:spcPct val="50000"/>
              </a:spcBef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Applies to contributing employers of the Worcester Regional Retirement System</a:t>
            </a:r>
          </a:p>
          <a:p>
            <a:pPr lvl="1"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lang="en-US" sz="2000" dirty="0"/>
              <a:t>Breaks the link between Funding Policy and Accounting Expense</a:t>
            </a:r>
          </a:p>
          <a:p>
            <a:pPr lvl="1"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lang="en-US" sz="2000" dirty="0"/>
              <a:t>Funded Status of plan appears on employer’s balance sheet</a:t>
            </a:r>
          </a:p>
          <a:p>
            <a:pPr lvl="1"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lang="en-US" sz="2000" dirty="0"/>
              <a:t>Additional financial statement notes and supplementary information to be disclosed, including 10-year history</a:t>
            </a:r>
          </a:p>
        </p:txBody>
      </p:sp>
    </p:spTree>
    <p:extLst>
      <p:ext uri="{BB962C8B-B14F-4D97-AF65-F5344CB8AC3E}">
        <p14:creationId xmlns:p14="http://schemas.microsoft.com/office/powerpoint/2010/main" val="3204866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8BD7-F6F8-4CEC-BC43-CEE5BB764ECD}" type="slidenum">
              <a:rPr lang="en-US"/>
              <a:pPr/>
              <a:t>15</a:t>
            </a:fld>
            <a:endParaRPr lang="en-US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Funding and GASB 68</a:t>
            </a:r>
            <a:endParaRPr lang="en-US" sz="3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7772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431925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0002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The liabilities and other information are not the same!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730300"/>
              </p:ext>
            </p:extLst>
          </p:nvPr>
        </p:nvGraphicFramePr>
        <p:xfrm>
          <a:off x="419100" y="1828800"/>
          <a:ext cx="8305800" cy="403352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76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FF"/>
                          </a:solidFill>
                        </a:rPr>
                        <a:t>Funding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FF"/>
                          </a:solidFill>
                        </a:rPr>
                        <a:t>GASB</a:t>
                      </a:r>
                      <a:r>
                        <a:rPr lang="en-US" baseline="0" dirty="0">
                          <a:solidFill>
                            <a:srgbClr val="FFFFFF"/>
                          </a:solidFill>
                        </a:rPr>
                        <a:t> 68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/>
                        <a:t>Liabilities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Developed as of January 1,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Rolled forward to December 31,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r>
                        <a:rPr lang="en-US" dirty="0"/>
                        <a:t>Appropriations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Based</a:t>
                      </a:r>
                      <a:r>
                        <a:rPr lang="en-US" baseline="0" dirty="0"/>
                        <a:t> on Chapter 32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Allocated to member units based on actuarial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applicable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r>
                        <a:rPr lang="en-US" dirty="0"/>
                        <a:t>Pension Expense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applicable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Based on GASB 68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Allocated to member units based on FY21 appropriations</a:t>
                      </a:r>
                      <a:r>
                        <a:rPr lang="en-US" baseline="0" dirty="0"/>
                        <a:t> actually paid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916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4E-9473-4C59-B1ED-AE31D147B070}" type="slidenum">
              <a:rPr lang="en-US"/>
              <a:pPr/>
              <a:t>16</a:t>
            </a:fld>
            <a:endParaRPr lang="en-US"/>
          </a:p>
        </p:txBody>
      </p:sp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533400" y="228600"/>
            <a:ext cx="807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Next Valuation – January 1, 2022</a:t>
            </a:r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533400" y="1295400"/>
            <a:ext cx="777240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0375" indent="-4603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46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dirty="0"/>
              <a:t>Liabilities developed as of January 1, 2022</a:t>
            </a:r>
          </a:p>
          <a:p>
            <a:pPr marL="917575" lvl="1" indent="-342900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dirty="0"/>
              <a:t>Membership data as of December 31, 2021</a:t>
            </a:r>
          </a:p>
          <a:p>
            <a:pPr marL="917575" lvl="1" indent="-342900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dirty="0"/>
              <a:t>Market value of assets as of December 31, 2021</a:t>
            </a:r>
          </a:p>
          <a:p>
            <a:pPr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dirty="0"/>
              <a:t>Results used to develop</a:t>
            </a:r>
          </a:p>
          <a:p>
            <a:pPr marL="917575" lvl="1" indent="-342900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dirty="0"/>
              <a:t> FY24 and FY25 appropriations</a:t>
            </a:r>
          </a:p>
          <a:p>
            <a:pPr marL="1257300" lvl="2" indent="-342900">
              <a:spcBef>
                <a:spcPct val="50000"/>
              </a:spcBef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dirty="0"/>
              <a:t>Used </a:t>
            </a:r>
            <a:r>
              <a:rPr lang="en-US" u="sng" dirty="0"/>
              <a:t>actuarial method</a:t>
            </a:r>
            <a:r>
              <a:rPr lang="en-US" dirty="0"/>
              <a:t> to allocate amongst member units</a:t>
            </a:r>
          </a:p>
          <a:p>
            <a:pPr marL="917575" lvl="1" indent="-342900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dirty="0"/>
              <a:t>GASB 67 disclosures</a:t>
            </a:r>
          </a:p>
          <a:p>
            <a:pPr marL="917575" lvl="1" indent="-342900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dirty="0"/>
              <a:t>GASB 68 disclosures</a:t>
            </a:r>
          </a:p>
        </p:txBody>
      </p:sp>
    </p:spTree>
    <p:extLst>
      <p:ext uri="{BB962C8B-B14F-4D97-AF65-F5344CB8AC3E}">
        <p14:creationId xmlns:p14="http://schemas.microsoft.com/office/powerpoint/2010/main" val="2021506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8BD7-F6F8-4CEC-BC43-CEE5BB764ECD}" type="slidenum">
              <a:rPr lang="en-US"/>
              <a:pPr/>
              <a:t>17</a:t>
            </a:fld>
            <a:endParaRPr lang="en-US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Cost of New Entrant</a:t>
            </a:r>
            <a:endParaRPr lang="en-US" sz="3200" b="1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81743BE-861A-4AC0-B1F5-1E44B1BA5C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702763"/>
              </p:ext>
            </p:extLst>
          </p:nvPr>
        </p:nvGraphicFramePr>
        <p:xfrm>
          <a:off x="1447800" y="3810000"/>
          <a:ext cx="6096000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13098093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4241499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93694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Group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Group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226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$3,800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263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$6,300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267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$8,900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6950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031072E-DF0D-4A59-A799-48C3EAE61F0F}"/>
              </a:ext>
            </a:extLst>
          </p:cNvPr>
          <p:cNvSpPr txBox="1"/>
          <p:nvPr/>
        </p:nvSpPr>
        <p:spPr>
          <a:xfrm>
            <a:off x="1524000" y="1828800"/>
            <a:ext cx="6248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Normal cost is the cost of benefits earned during the current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amounts in the table below represent the average normal costs for a new hire at the specified ages in the year of hire, based on member group classification: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D76E9A-6DA2-4DE4-9DCC-D00217810A30}"/>
              </a:ext>
            </a:extLst>
          </p:cNvPr>
          <p:cNvSpPr txBox="1"/>
          <p:nvPr/>
        </p:nvSpPr>
        <p:spPr>
          <a:xfrm>
            <a:off x="1600200" y="54102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normal cost increases annually by approximately 3% until retirement</a:t>
            </a:r>
          </a:p>
        </p:txBody>
      </p:sp>
    </p:spTree>
    <p:extLst>
      <p:ext uri="{BB962C8B-B14F-4D97-AF65-F5344CB8AC3E}">
        <p14:creationId xmlns:p14="http://schemas.microsoft.com/office/powerpoint/2010/main" val="3865112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FF9B-F110-43E6-BD26-5A0566D27BCF}" type="slidenum">
              <a:rPr lang="en-US"/>
              <a:pPr/>
              <a:t>18</a:t>
            </a:fld>
            <a:endParaRPr lang="en-US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3124200"/>
            <a:ext cx="9144000" cy="3733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31242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490913" y="4191000"/>
            <a:ext cx="2528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b="1" i="1"/>
              <a:t>Questions?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200400"/>
            <a:ext cx="9144000" cy="92075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495C-6093-41CE-AA0C-305ABB070944}" type="slidenum">
              <a:rPr lang="en-US"/>
              <a:pPr/>
              <a:t>2</a:t>
            </a:fld>
            <a:endParaRPr lang="en-US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581400" y="228600"/>
            <a:ext cx="228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  <a:latin typeface="Arial" charset="0"/>
              </a:rPr>
              <a:t>Agenda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33400" y="1295400"/>
            <a:ext cx="777240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0375" indent="-4603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46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4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 dirty="0"/>
              <a:t>Introduction</a:t>
            </a:r>
          </a:p>
          <a:p>
            <a:pPr>
              <a:spcBef>
                <a:spcPct val="4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 dirty="0"/>
              <a:t>Most Recent Valuation - January 1, 2020</a:t>
            </a:r>
          </a:p>
          <a:p>
            <a:pPr>
              <a:spcBef>
                <a:spcPct val="4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 dirty="0"/>
              <a:t>Member Unit Statements</a:t>
            </a:r>
          </a:p>
          <a:p>
            <a:pPr>
              <a:spcBef>
                <a:spcPct val="4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 dirty="0"/>
              <a:t>Summary of Member Unit Data</a:t>
            </a:r>
          </a:p>
          <a:p>
            <a:pPr>
              <a:spcBef>
                <a:spcPct val="4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 dirty="0"/>
              <a:t>FY23 Appropriations</a:t>
            </a:r>
          </a:p>
          <a:p>
            <a:pPr>
              <a:spcBef>
                <a:spcPct val="4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 dirty="0"/>
              <a:t>Why the increase?</a:t>
            </a:r>
          </a:p>
          <a:p>
            <a:pPr>
              <a:spcBef>
                <a:spcPct val="4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 dirty="0"/>
              <a:t>Next Valuation – January 1, 2022</a:t>
            </a:r>
          </a:p>
          <a:p>
            <a:pPr>
              <a:spcBef>
                <a:spcPct val="4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 dirty="0"/>
              <a:t>GASB Statements 67 and 68</a:t>
            </a:r>
          </a:p>
          <a:p>
            <a:pPr>
              <a:spcBef>
                <a:spcPct val="4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 dirty="0"/>
              <a:t>Funding and GASB 68</a:t>
            </a:r>
          </a:p>
          <a:p>
            <a:pPr>
              <a:spcBef>
                <a:spcPct val="4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 dirty="0"/>
              <a:t>Cost of New Entrant</a:t>
            </a:r>
          </a:p>
          <a:p>
            <a:pPr>
              <a:spcBef>
                <a:spcPct val="4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 dirty="0"/>
              <a:t>Questions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495C-6093-41CE-AA0C-305ABB070944}" type="slidenum">
              <a:rPr lang="en-US"/>
              <a:pPr/>
              <a:t>3</a:t>
            </a:fld>
            <a:endParaRPr lang="en-US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667000" y="228600"/>
            <a:ext cx="3810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chemeClr val="bg1"/>
                </a:solidFill>
                <a:latin typeface="Arial" charset="0"/>
              </a:rPr>
              <a:t>Introduction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33400" y="1295400"/>
            <a:ext cx="7772400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0375" indent="-4603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46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/>
            <a:r>
              <a:rPr lang="en-US" sz="2800" dirty="0"/>
              <a:t>Linda L. Bournival, FSA, EA, MAAA</a:t>
            </a:r>
          </a:p>
          <a:p>
            <a:pPr lvl="1"/>
            <a:endParaRPr lang="en-US" dirty="0"/>
          </a:p>
          <a:p>
            <a:pPr marL="917575" lvl="1" indent="-342900">
              <a:buFont typeface="Wingdings" panose="05000000000000000000" pitchFamily="2" charset="2"/>
              <a:buChar char="§"/>
            </a:pPr>
            <a:r>
              <a:rPr lang="en-US" dirty="0"/>
              <a:t>Actuarial Credentials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Fellow of the Society of Actuaries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Enrolled Actuary under ERISA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Member of the American Academy of Actuaries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Fellow of the Conference of Consulting Actuaries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917575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Over 30 years of Actuarial &amp; Benefits Consulting Experience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Public Pension valuation and consulting experience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Conducted actuarial audits of large state pension and healthcare systems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Pension Obligation Bond consulting and actuarial analysis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Retiree healthcare (OPEB) valuations</a:t>
            </a:r>
          </a:p>
          <a:p>
            <a:pPr marL="1657350" lvl="3" indent="-285750">
              <a:buFont typeface="Courier New" panose="02070309020205020404" pitchFamily="49" charset="0"/>
              <a:buChar char="o"/>
            </a:pPr>
            <a:r>
              <a:rPr lang="en-US" sz="1600" dirty="0"/>
              <a:t>Cities, Towns, Counties, School Districts, Enterprise Units, Housing Authorities and a state university system</a:t>
            </a:r>
          </a:p>
        </p:txBody>
      </p:sp>
    </p:spTree>
    <p:extLst>
      <p:ext uri="{BB962C8B-B14F-4D97-AF65-F5344CB8AC3E}">
        <p14:creationId xmlns:p14="http://schemas.microsoft.com/office/powerpoint/2010/main" val="3673115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4E-9473-4C59-B1ED-AE31D147B070}" type="slidenum">
              <a:rPr lang="en-US"/>
              <a:pPr/>
              <a:t>4</a:t>
            </a:fld>
            <a:endParaRPr lang="en-US"/>
          </a:p>
        </p:txBody>
      </p:sp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533400" y="228600"/>
            <a:ext cx="807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Most Recent Valuation – January 1, 2020 </a:t>
            </a:r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533400" y="1295400"/>
            <a:ext cx="777240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0375" indent="-4603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46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dirty="0"/>
              <a:t>Liabilities developed as of January 1, 2020</a:t>
            </a:r>
          </a:p>
          <a:p>
            <a:pPr marL="917575" lvl="1" indent="-342900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dirty="0"/>
              <a:t>Membership data as of December 31, 2019</a:t>
            </a:r>
          </a:p>
          <a:p>
            <a:pPr marL="917575" lvl="1" indent="-342900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dirty="0"/>
              <a:t>Market value of assets as of December 31, 2019</a:t>
            </a:r>
          </a:p>
          <a:p>
            <a:pPr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dirty="0"/>
              <a:t>Results used to develop</a:t>
            </a:r>
          </a:p>
          <a:p>
            <a:pPr marL="917575" lvl="1" indent="-342900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dirty="0"/>
              <a:t> FY22 and FY23 appropriations</a:t>
            </a:r>
          </a:p>
          <a:p>
            <a:pPr marL="1257300" lvl="2" indent="-342900">
              <a:spcBef>
                <a:spcPct val="50000"/>
              </a:spcBef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dirty="0"/>
              <a:t>Used </a:t>
            </a:r>
            <a:r>
              <a:rPr lang="en-US" u="sng" dirty="0"/>
              <a:t>actuarial method</a:t>
            </a:r>
            <a:r>
              <a:rPr lang="en-US" dirty="0"/>
              <a:t> to allocate amongst member units</a:t>
            </a:r>
          </a:p>
          <a:p>
            <a:pPr marL="917575" lvl="1" indent="-342900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dirty="0"/>
              <a:t>GASB 67 disclosures – 2020 and 2021</a:t>
            </a:r>
          </a:p>
          <a:p>
            <a:pPr marL="917575" lvl="1" indent="-342900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dirty="0"/>
              <a:t>GASB 68 disclosures – FY21 and FY22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E389F-A627-4070-B01E-95E6AEE90965}" type="slidenum">
              <a:rPr lang="en-US"/>
              <a:pPr/>
              <a:t>5</a:t>
            </a:fld>
            <a:endParaRPr lang="en-US"/>
          </a:p>
        </p:txBody>
      </p:sp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38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  <a:latin typeface="Arial" charset="0"/>
              </a:rPr>
              <a:t>Member Unit Statements</a:t>
            </a: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685800" y="1143000"/>
            <a:ext cx="7559675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marL="400050" indent="-4000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22338" indent="-407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366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dirty="0"/>
              <a:t>Statement prepared for each contributing Member Unit</a:t>
            </a:r>
          </a:p>
          <a:p>
            <a:pPr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dirty="0"/>
              <a:t>2020 valuation results the basis for appropriations</a:t>
            </a:r>
          </a:p>
          <a:p>
            <a:pPr lvl="1"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dirty="0"/>
              <a:t>FY22 and FY23</a:t>
            </a:r>
          </a:p>
          <a:p>
            <a:pPr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dirty="0"/>
              <a:t>Contents</a:t>
            </a:r>
          </a:p>
          <a:p>
            <a:pPr lvl="1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dirty="0"/>
              <a:t> Summary of Member Data</a:t>
            </a:r>
          </a:p>
          <a:p>
            <a:pPr marL="977900" lvl="1" indent="-457200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dirty="0"/>
              <a:t>Valuation Results as of January 1, 2020</a:t>
            </a:r>
          </a:p>
          <a:p>
            <a:pPr marL="1706562" lvl="3" indent="-800100">
              <a:spcBef>
                <a:spcPct val="50000"/>
              </a:spcBef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dirty="0"/>
              <a:t>Employer Normal Cost</a:t>
            </a:r>
          </a:p>
          <a:p>
            <a:pPr marL="1706562" lvl="3" indent="-800100">
              <a:spcBef>
                <a:spcPct val="50000"/>
              </a:spcBef>
              <a:buClr>
                <a:srgbClr val="000099"/>
              </a:buClr>
              <a:buFontTx/>
              <a:buChar char="•"/>
            </a:pPr>
            <a:r>
              <a:rPr lang="en-US" dirty="0"/>
              <a:t>Unfunded Actuarial Accrued Liability</a:t>
            </a:r>
          </a:p>
          <a:p>
            <a:pPr marL="1371600" lvl="2" indent="-800100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dirty="0"/>
              <a:t>FY23 appropriations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43BD1-EAEC-4552-B66D-06FDB0D098F1}" type="slidenum">
              <a:rPr lang="en-US"/>
              <a:pPr/>
              <a:t>6</a:t>
            </a:fld>
            <a:endParaRPr lang="en-US"/>
          </a:p>
        </p:txBody>
      </p:sp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Summary of Member Unit Data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69925" y="1412875"/>
            <a:ext cx="7559675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marL="400050" indent="-4000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22338" indent="-407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366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dirty="0"/>
              <a:t>Valuation Results are only as good as the data used</a:t>
            </a:r>
          </a:p>
          <a:p>
            <a:pPr marL="1379538" lvl="2" indent="-342900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dirty="0"/>
              <a:t>Active member data</a:t>
            </a:r>
          </a:p>
          <a:p>
            <a:pPr marL="1714500" lvl="3" indent="-342900">
              <a:spcBef>
                <a:spcPts val="0"/>
              </a:spcBef>
              <a:buClr>
                <a:srgbClr val="000099"/>
              </a:buClr>
              <a:buFont typeface="Arial" pitchFamily="34" charset="0"/>
              <a:buChar char="•"/>
            </a:pPr>
            <a:r>
              <a:rPr lang="en-US" dirty="0"/>
              <a:t>Pensionable compensation</a:t>
            </a:r>
          </a:p>
          <a:p>
            <a:pPr marL="1714500" lvl="3" indent="-342900">
              <a:spcBef>
                <a:spcPts val="0"/>
              </a:spcBef>
              <a:buClr>
                <a:srgbClr val="000099"/>
              </a:buClr>
              <a:buFont typeface="Arial" pitchFamily="34" charset="0"/>
              <a:buChar char="•"/>
            </a:pPr>
            <a:r>
              <a:rPr lang="en-US" dirty="0"/>
              <a:t>Birth date</a:t>
            </a:r>
          </a:p>
          <a:p>
            <a:pPr marL="1714500" lvl="3" indent="-342900">
              <a:spcBef>
                <a:spcPts val="0"/>
              </a:spcBef>
              <a:buClr>
                <a:srgbClr val="000099"/>
              </a:buClr>
              <a:buFont typeface="Arial" pitchFamily="34" charset="0"/>
              <a:buChar char="•"/>
            </a:pPr>
            <a:r>
              <a:rPr lang="en-US" dirty="0"/>
              <a:t>Membership date</a:t>
            </a:r>
          </a:p>
          <a:p>
            <a:pPr marL="1714500" lvl="3" indent="-342900">
              <a:spcBef>
                <a:spcPts val="0"/>
              </a:spcBef>
              <a:buClr>
                <a:srgbClr val="000099"/>
              </a:buClr>
              <a:buFont typeface="Arial" pitchFamily="34" charset="0"/>
              <a:buChar char="•"/>
            </a:pPr>
            <a:r>
              <a:rPr lang="en-US" dirty="0"/>
              <a:t>Gender</a:t>
            </a:r>
          </a:p>
          <a:p>
            <a:pPr marL="1714500" lvl="3" indent="-342900">
              <a:spcBef>
                <a:spcPts val="0"/>
              </a:spcBef>
              <a:buClr>
                <a:srgbClr val="000099"/>
              </a:buClr>
              <a:buFont typeface="Arial" pitchFamily="34" charset="0"/>
              <a:buChar char="•"/>
            </a:pPr>
            <a:r>
              <a:rPr lang="en-US" dirty="0"/>
              <a:t>Member contribution rate</a:t>
            </a:r>
          </a:p>
          <a:p>
            <a:pPr marL="1379538" lvl="2" indent="-342900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dirty="0"/>
              <a:t>Retired member data</a:t>
            </a:r>
          </a:p>
          <a:p>
            <a:pPr marL="1714500" lvl="3" indent="-342900">
              <a:spcBef>
                <a:spcPts val="0"/>
              </a:spcBef>
              <a:buClr>
                <a:srgbClr val="000099"/>
              </a:buClr>
              <a:buFont typeface="Arial" pitchFamily="34" charset="0"/>
              <a:buChar char="•"/>
            </a:pPr>
            <a:r>
              <a:rPr lang="en-US" dirty="0"/>
              <a:t>Pension benefit</a:t>
            </a:r>
          </a:p>
          <a:p>
            <a:pPr marL="1714500" lvl="3" indent="-342900">
              <a:spcBef>
                <a:spcPts val="0"/>
              </a:spcBef>
              <a:buClr>
                <a:srgbClr val="000099"/>
              </a:buClr>
              <a:buFont typeface="Arial" pitchFamily="34" charset="0"/>
              <a:buChar char="•"/>
            </a:pPr>
            <a:r>
              <a:rPr lang="en-US" dirty="0"/>
              <a:t>Birth date</a:t>
            </a:r>
          </a:p>
          <a:p>
            <a:pPr marL="1714500" lvl="3" indent="-342900">
              <a:spcBef>
                <a:spcPts val="0"/>
              </a:spcBef>
              <a:buClr>
                <a:srgbClr val="000099"/>
              </a:buClr>
              <a:buFont typeface="Arial" pitchFamily="34" charset="0"/>
              <a:buChar char="•"/>
            </a:pPr>
            <a:r>
              <a:rPr lang="en-US" dirty="0"/>
              <a:t>Gender</a:t>
            </a:r>
          </a:p>
          <a:p>
            <a:pPr marL="1714500" lvl="3" indent="-342900">
              <a:spcBef>
                <a:spcPts val="0"/>
              </a:spcBef>
              <a:buClr>
                <a:srgbClr val="000099"/>
              </a:buClr>
              <a:buFont typeface="Arial" pitchFamily="34" charset="0"/>
              <a:buChar char="•"/>
            </a:pPr>
            <a:r>
              <a:rPr lang="en-US" dirty="0"/>
              <a:t>Option C beneficiary birth date and gender</a:t>
            </a:r>
          </a:p>
          <a:p>
            <a:pPr marL="1714500" lvl="3" indent="-342900">
              <a:spcBef>
                <a:spcPts val="0"/>
              </a:spcBef>
              <a:buClr>
                <a:srgbClr val="000099"/>
              </a:buClr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124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4D0E-130D-403B-8768-E8F0B60FBCB3}" type="slidenum">
              <a:rPr lang="en-US"/>
              <a:pPr/>
              <a:t>7</a:t>
            </a:fld>
            <a:endParaRPr lang="en-US"/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76200" y="228600"/>
            <a:ext cx="8915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Summary of Member Unit Data</a:t>
            </a:r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2514600" y="2286000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38200" y="54102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Fractional member = multi-unit member</a:t>
            </a:r>
          </a:p>
          <a:p>
            <a:pPr marL="342900" indent="-342900"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Salaries from different units (for same member) are totaled to develop benefits</a:t>
            </a:r>
          </a:p>
          <a:p>
            <a:pPr marL="342900" indent="-342900"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Salaries broken out by unit to develop appropriation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45C978A-7EC5-4103-A8F9-6E81881330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0" t="27776" r="44771" b="43547"/>
          <a:stretch/>
        </p:blipFill>
        <p:spPr>
          <a:xfrm>
            <a:off x="1219200" y="1371600"/>
            <a:ext cx="7290816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78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43BD1-EAEC-4552-B66D-06FDB0D098F1}" type="slidenum">
              <a:rPr lang="en-US"/>
              <a:pPr/>
              <a:t>8</a:t>
            </a:fld>
            <a:endParaRPr lang="en-US"/>
          </a:p>
        </p:txBody>
      </p:sp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6429" y="4644789"/>
            <a:ext cx="7696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Normal cost is the present value of the benefits earned by active members during the current year</a:t>
            </a:r>
          </a:p>
          <a:p>
            <a:pPr marL="342900" indent="-342900"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Actuarial Accrued Liability (AAL) is the present value of benefits earned as of the valuation date</a:t>
            </a:r>
          </a:p>
          <a:p>
            <a:pPr marL="342900" indent="-342900"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Assets are allocated to each member unit based on the AAL</a:t>
            </a:r>
          </a:p>
          <a:p>
            <a:pPr marL="342900" indent="-342900"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Unfunded Actuarial Accrued Liability = AAL less Actuarial Value of Assets</a:t>
            </a:r>
          </a:p>
          <a:p>
            <a:pPr marL="342900" indent="-342900">
              <a:buClr>
                <a:srgbClr val="000099"/>
              </a:buClr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38200" y="228600"/>
            <a:ext cx="7848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Valuation Results by Member Unit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DD44D60-F700-4BA0-B977-EF5C6A4B7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4" t="56484" r="44994" b="20395"/>
          <a:stretch/>
        </p:blipFill>
        <p:spPr>
          <a:xfrm>
            <a:off x="1066799" y="1291838"/>
            <a:ext cx="7614659" cy="328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53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8BD7-F6F8-4CEC-BC43-CEE5BB764ECD}" type="slidenum">
              <a:rPr lang="en-US"/>
              <a:pPr/>
              <a:t>9</a:t>
            </a:fld>
            <a:endParaRPr lang="en-US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066800" y="228600"/>
            <a:ext cx="723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FY23 Appropriations 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777240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431925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0002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Update payments for 2002, 2003 and 2010 ERIs</a:t>
            </a:r>
          </a:p>
          <a:p>
            <a:pPr lvl="1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Actual Liabilities developed for each member</a:t>
            </a:r>
          </a:p>
          <a:p>
            <a:pPr lvl="2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Total liabilities by Member Unit</a:t>
            </a:r>
          </a:p>
          <a:p>
            <a:pPr lvl="1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Actuarial Value of Assets allocated to each Member Unit</a:t>
            </a:r>
          </a:p>
          <a:p>
            <a:pPr lvl="1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Appropriation consists of</a:t>
            </a:r>
          </a:p>
          <a:p>
            <a:pPr lvl="2"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lang="en-US" sz="2000" dirty="0"/>
              <a:t>Employer Normal Cost (cost of benefits earned during the year)</a:t>
            </a:r>
          </a:p>
          <a:p>
            <a:pPr lvl="2"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lang="en-US" sz="2000" dirty="0"/>
              <a:t>Amortization Payment towards Unfunded Actuarial Accrued Liability</a:t>
            </a:r>
          </a:p>
          <a:p>
            <a:pPr lvl="2"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lang="en-US" sz="2000" dirty="0"/>
              <a:t>ERI Payments</a:t>
            </a:r>
          </a:p>
          <a:p>
            <a:pPr lvl="2"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lang="en-US" sz="2000" dirty="0"/>
              <a:t>Expected Net 3(8)(c) transfers</a:t>
            </a:r>
          </a:p>
          <a:p>
            <a:pPr lvl="2"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lang="en-US" sz="2000" dirty="0"/>
              <a:t>Administrative Expenses</a:t>
            </a:r>
          </a:p>
        </p:txBody>
      </p:sp>
    </p:spTree>
    <p:extLst>
      <p:ext uri="{BB962C8B-B14F-4D97-AF65-F5344CB8AC3E}">
        <p14:creationId xmlns:p14="http://schemas.microsoft.com/office/powerpoint/2010/main" val="178991206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8423</TotalTime>
  <Words>1106</Words>
  <Application>Microsoft Office PowerPoint</Application>
  <PresentationFormat>On-screen Show (4:3)</PresentationFormat>
  <Paragraphs>269</Paragraphs>
  <Slides>18</Slides>
  <Notes>18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Courier New</vt:lpstr>
      <vt:lpstr>Garamond</vt:lpstr>
      <vt:lpstr>Times New Roman</vt:lpstr>
      <vt:lpstr>Verdana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kfeeser</dc:creator>
  <cp:lastModifiedBy>Linda Bournival</cp:lastModifiedBy>
  <cp:revision>172</cp:revision>
  <cp:lastPrinted>2018-01-08T22:18:49Z</cp:lastPrinted>
  <dcterms:created xsi:type="dcterms:W3CDTF">2007-06-26T15:48:42Z</dcterms:created>
  <dcterms:modified xsi:type="dcterms:W3CDTF">2022-01-16T22:33:14Z</dcterms:modified>
</cp:coreProperties>
</file>