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5" r:id="rId4"/>
    <p:sldId id="295" r:id="rId5"/>
    <p:sldId id="296" r:id="rId6"/>
    <p:sldId id="306" r:id="rId7"/>
    <p:sldId id="307" r:id="rId8"/>
    <p:sldId id="308" r:id="rId9"/>
    <p:sldId id="302" r:id="rId10"/>
    <p:sldId id="309" r:id="rId11"/>
    <p:sldId id="292" r:id="rId12"/>
    <p:sldId id="310" r:id="rId13"/>
    <p:sldId id="311" r:id="rId14"/>
    <p:sldId id="303" r:id="rId15"/>
    <p:sldId id="312" r:id="rId16"/>
    <p:sldId id="313" r:id="rId17"/>
    <p:sldId id="314" r:id="rId18"/>
    <p:sldId id="315" r:id="rId19"/>
    <p:sldId id="28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  <a:srgbClr val="0000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5560" autoAdjust="0"/>
  </p:normalViewPr>
  <p:slideViewPr>
    <p:cSldViewPr>
      <p:cViewPr varScale="1">
        <p:scale>
          <a:sx n="102" d="100"/>
          <a:sy n="102" d="100"/>
        </p:scale>
        <p:origin x="12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73"/>
            <a:ext cx="3036218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2073"/>
            <a:ext cx="3036217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fld id="{3D9F49D1-49BE-424D-897A-1FC6ED115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217"/>
            <a:ext cx="5140960" cy="41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73"/>
            <a:ext cx="3036218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073"/>
            <a:ext cx="3036217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fld id="{9F6DED95-E568-4B01-9038-07A81AD9F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7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E625A-A7F6-4272-8A53-6B5FD4F68B80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12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4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13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28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4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74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5D50B-3D3E-4FFC-9538-AFCC3D614701}" type="slidenum">
              <a:rPr lang="en-US"/>
              <a:pPr/>
              <a:t>19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44920-E33A-44F4-BCB3-3D360AA783AB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44920-E33A-44F4-BCB3-3D360AA783AB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8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4F46D-FD92-436A-8F1F-4140761919F5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77DA7-E899-4920-B87A-86BDB550126B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6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1F88-5BDA-4B7F-8F55-43208FF31C31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A90A-B47F-46A0-A6F9-681222D1B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4D99D-AF3D-4673-B0F4-68986F657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CE434-EC96-412D-BA47-CCC00DC4C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143000"/>
            <a:ext cx="9144000" cy="92075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18250"/>
            <a:ext cx="9144000" cy="533400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248400"/>
            <a:ext cx="9144000" cy="920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324600"/>
            <a:ext cx="320675" cy="228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fld id="{A3E5BF42-DC8E-4A6C-94D9-6BBEE58B8D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381000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8763000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381000" y="64008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Garamond" pitchFamily="18" charset="0"/>
              </a:rPr>
              <a:t>Worcester Regional</a:t>
            </a:r>
            <a:r>
              <a:rPr lang="en-US" sz="1400" b="1" i="1" baseline="0" dirty="0">
                <a:latin typeface="Garamond" pitchFamily="18" charset="0"/>
              </a:rPr>
              <a:t> </a:t>
            </a:r>
            <a:r>
              <a:rPr lang="en-US" sz="1400" b="1" i="1" dirty="0">
                <a:latin typeface="Garamond" pitchFamily="18" charset="0"/>
              </a:rPr>
              <a:t>Retirement System – Valuation Results as of January 1, 2022 – FY24 Appropriations</a:t>
            </a: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609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>
                <a:latin typeface="Garamond" pitchFamily="18" charset="0"/>
              </a:rPr>
              <a:t>January 19, 2023</a:t>
            </a:r>
          </a:p>
          <a:p>
            <a:pPr>
              <a:spcBef>
                <a:spcPct val="0"/>
              </a:spcBef>
            </a:pPr>
            <a:endParaRPr lang="en-US" sz="1000" dirty="0">
              <a:latin typeface="Garamond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i="1" dirty="0">
                <a:latin typeface="Garamond" pitchFamily="18" charset="0"/>
              </a:rPr>
              <a:t>Presented by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1905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7C7C7C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371850" y="6140450"/>
            <a:ext cx="2544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Garamond" pitchFamily="18" charset="0"/>
              </a:rPr>
              <a:t>Linda L. Bournival, FSA</a:t>
            </a:r>
          </a:p>
          <a:p>
            <a:pPr algn="ctr"/>
            <a:r>
              <a:rPr lang="en-US" sz="1800" b="1">
                <a:latin typeface="Garamond" pitchFamily="18" charset="0"/>
              </a:rPr>
              <a:t>Consulting Actuary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72195" y="2546002"/>
            <a:ext cx="7486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Fiscal Year 2024 Appropriations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77" name="Picture 1061" descr="KM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142557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838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Presentation to the Member Units of the </a:t>
            </a:r>
          </a:p>
          <a:p>
            <a:pPr algn="ctr"/>
            <a:r>
              <a:rPr lang="en-US" sz="2800" b="1" dirty="0"/>
              <a:t>Worcester Regional Retirement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FY24 Appropriations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Increased $8.2 million over FY23 appropriation (9.95%)</a:t>
            </a:r>
          </a:p>
          <a:p>
            <a:pPr marL="742950" lvl="1" indent="-285750">
              <a:spcBef>
                <a:spcPts val="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Current Appropriation Schedule caps increases from year to year at 9.95%</a:t>
            </a:r>
          </a:p>
          <a:p>
            <a:pPr marL="742950" lvl="1" indent="-285750">
              <a:spcBef>
                <a:spcPts val="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Normal cost increased 3.5%</a:t>
            </a:r>
          </a:p>
          <a:p>
            <a:pPr marL="742950" lvl="1" indent="-285750">
              <a:spcBef>
                <a:spcPts val="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Amortization Payments</a:t>
            </a:r>
          </a:p>
          <a:p>
            <a:pPr marL="1200150" lvl="2" indent="-285750">
              <a:spcBef>
                <a:spcPts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Unfunded Actuarial Accrued Liability increased by 13.5%</a:t>
            </a:r>
          </a:p>
          <a:p>
            <a:pPr marL="1200150" lvl="2" indent="-285750">
              <a:spcBef>
                <a:spcPts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ERI 2002 and ERI 2003 increased by 4.5%</a:t>
            </a:r>
          </a:p>
          <a:p>
            <a:pPr>
              <a:buClr>
                <a:srgbClr val="000099"/>
              </a:buClr>
            </a:pPr>
            <a:endParaRPr lang="en-US" sz="1800" dirty="0"/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Offer “early payment” discount of 1.72% if total appropriation paid on July 1, 2023</a:t>
            </a:r>
          </a:p>
          <a:p>
            <a:pPr>
              <a:buClr>
                <a:srgbClr val="000099"/>
              </a:buClr>
            </a:pPr>
            <a:endParaRPr lang="en-US" sz="1800" dirty="0"/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Examples of hypothetical member units’ increases for FY24 (next slide)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3285EE-C6E5-5119-9FFC-A30B685D9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09940"/>
              </p:ext>
            </p:extLst>
          </p:nvPr>
        </p:nvGraphicFramePr>
        <p:xfrm>
          <a:off x="633325" y="1295400"/>
          <a:ext cx="7672475" cy="1728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 Document" r:id="rId3" imgW="2331720" imgH="525600" progId="PowerPDF.Document">
                  <p:embed/>
                </p:oleObj>
              </mc:Choice>
              <mc:Fallback>
                <p:oleObj name="PDF Document" r:id="rId3" imgW="2331720" imgH="525600" progId="Power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325" y="1295400"/>
                        <a:ext cx="7672475" cy="1728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16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11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Why the Increase?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11681"/>
              </p:ext>
            </p:extLst>
          </p:nvPr>
        </p:nvGraphicFramePr>
        <p:xfrm>
          <a:off x="1219200" y="1308685"/>
          <a:ext cx="6096000" cy="23387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8125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412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593319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11% Increase</a:t>
                      </a:r>
                      <a:r>
                        <a:rPr lang="en-US" sz="1600" baseline="0" dirty="0"/>
                        <a:t> from FY23 to FY24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7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Normal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 + 3.5% = $207,000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02982"/>
                  </a:ext>
                </a:extLst>
              </a:tr>
              <a:tr h="560755">
                <a:tc>
                  <a:txBody>
                    <a:bodyPr/>
                    <a:lstStyle/>
                    <a:p>
                      <a:r>
                        <a:rPr lang="en-US" sz="1400" dirty="0"/>
                        <a:t>Amortization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$600,000 + 13.5% = $681,000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5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$888,000 = 11%</a:t>
                      </a:r>
                    </a:p>
                    <a:p>
                      <a:r>
                        <a:rPr lang="en-US" sz="1400" dirty="0"/>
                        <a:t>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2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0539"/>
              </p:ext>
            </p:extLst>
          </p:nvPr>
        </p:nvGraphicFramePr>
        <p:xfrm>
          <a:off x="1219200" y="3733800"/>
          <a:ext cx="6096000" cy="229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8125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412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593319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6.83% Increase</a:t>
                      </a:r>
                      <a:r>
                        <a:rPr lang="en-US" sz="1600" baseline="0" dirty="0"/>
                        <a:t> from FY23 to FY24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7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Normal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 + 3.5%= $207,000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0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Amortization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$100,000 + 13.5% = $113,500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5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$320,500 = 6.83%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228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12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History of Funded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D4245-C24C-F015-9109-B3E5C907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97732"/>
            <a:ext cx="8382000" cy="3319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FC514-63C9-DB04-2E4A-0320F53093F2}"/>
              </a:ext>
            </a:extLst>
          </p:cNvPr>
          <p:cNvSpPr txBox="1"/>
          <p:nvPr/>
        </p:nvSpPr>
        <p:spPr>
          <a:xfrm>
            <a:off x="533400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From 2008 to 2022, assets increased from $450M to 1.1B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During same period, liabilities increased from $700M to $1.9B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Decrease in investment return assumption (8.5% to 7.25%)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COLA base increases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Mortality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542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13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Sources of Changes in Unfunded Accrued Liability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($ in millions)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595D1-9DBD-4F01-A699-3372A7676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39171"/>
              </p:ext>
            </p:extLst>
          </p:nvPr>
        </p:nvGraphicFramePr>
        <p:xfrm>
          <a:off x="381000" y="1219200"/>
          <a:ext cx="8434054" cy="500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2807">
                  <a:extLst>
                    <a:ext uri="{9D8B030D-6E8A-4147-A177-3AD203B41FA5}">
                      <a16:colId xmlns:a16="http://schemas.microsoft.com/office/drawing/2014/main" val="1948125185"/>
                    </a:ext>
                  </a:extLst>
                </a:gridCol>
                <a:gridCol w="927321">
                  <a:extLst>
                    <a:ext uri="{9D8B030D-6E8A-4147-A177-3AD203B41FA5}">
                      <a16:colId xmlns:a16="http://schemas.microsoft.com/office/drawing/2014/main" val="3504128369"/>
                    </a:ext>
                  </a:extLst>
                </a:gridCol>
                <a:gridCol w="927321">
                  <a:extLst>
                    <a:ext uri="{9D8B030D-6E8A-4147-A177-3AD203B41FA5}">
                      <a16:colId xmlns:a16="http://schemas.microsoft.com/office/drawing/2014/main" val="2131549097"/>
                    </a:ext>
                  </a:extLst>
                </a:gridCol>
                <a:gridCol w="927321">
                  <a:extLst>
                    <a:ext uri="{9D8B030D-6E8A-4147-A177-3AD203B41FA5}">
                      <a16:colId xmlns:a16="http://schemas.microsoft.com/office/drawing/2014/main" val="2557660444"/>
                    </a:ext>
                  </a:extLst>
                </a:gridCol>
                <a:gridCol w="927321">
                  <a:extLst>
                    <a:ext uri="{9D8B030D-6E8A-4147-A177-3AD203B41FA5}">
                      <a16:colId xmlns:a16="http://schemas.microsoft.com/office/drawing/2014/main" val="1487640885"/>
                    </a:ext>
                  </a:extLst>
                </a:gridCol>
                <a:gridCol w="927321">
                  <a:extLst>
                    <a:ext uri="{9D8B030D-6E8A-4147-A177-3AD203B41FA5}">
                      <a16:colId xmlns:a16="http://schemas.microsoft.com/office/drawing/2014/main" val="2275933192"/>
                    </a:ext>
                  </a:extLst>
                </a:gridCol>
                <a:gridCol w="927321">
                  <a:extLst>
                    <a:ext uri="{9D8B030D-6E8A-4147-A177-3AD203B41FA5}">
                      <a16:colId xmlns:a16="http://schemas.microsoft.com/office/drawing/2014/main" val="3527248567"/>
                    </a:ext>
                  </a:extLst>
                </a:gridCol>
                <a:gridCol w="927321">
                  <a:extLst>
                    <a:ext uri="{9D8B030D-6E8A-4147-A177-3AD203B41FA5}">
                      <a16:colId xmlns:a16="http://schemas.microsoft.com/office/drawing/2014/main" val="2223603481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6194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Valuation as of Jan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7173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Passage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8.32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14.77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19.61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37.54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25.16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10.77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7213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Benefit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9.36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029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Assumption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(27.53)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4.77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113.03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65.19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5949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Actuarial (gains) and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49.80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(5.21)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19.33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17.32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228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Asset (gains) and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106.06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53.79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(4.03)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(2.90)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(57.97)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513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400" dirty="0"/>
                        <a:t>* Based on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146.01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97.10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53.30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175.18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54.52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69.43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35.31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2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5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14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Funding and GASB 68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319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002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liabilities and other information are not the same!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52827"/>
              </p:ext>
            </p:extLst>
          </p:nvPr>
        </p:nvGraphicFramePr>
        <p:xfrm>
          <a:off x="419100" y="1828800"/>
          <a:ext cx="8305800" cy="43078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GASB</a:t>
                      </a:r>
                      <a:r>
                        <a:rPr lang="en-US" baseline="0" dirty="0">
                          <a:solidFill>
                            <a:srgbClr val="FFFFFF"/>
                          </a:solidFill>
                        </a:rPr>
                        <a:t> 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Developed as of January 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Rolled forward from January 1, 2020 to December 31,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dirty="0"/>
                        <a:t>Appropriations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Based</a:t>
                      </a:r>
                      <a:r>
                        <a:rPr lang="en-US" baseline="0" dirty="0"/>
                        <a:t> on Chapter 32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Allocated to member units based on actuarial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/>
                        <a:t>Pension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Based on GASB 68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Allocated to member units based on FY22  appropriations</a:t>
                      </a:r>
                      <a:r>
                        <a:rPr lang="en-US" baseline="0" dirty="0"/>
                        <a:t> actually paid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1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Cost of New Entrant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1743BE-861A-4AC0-B1F5-1E44B1BA5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55030"/>
              </p:ext>
            </p:extLst>
          </p:nvPr>
        </p:nvGraphicFramePr>
        <p:xfrm>
          <a:off x="1447800" y="3810000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309809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24149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36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2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6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950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31072E-DF0D-4A59-A799-48C3EAE61F0F}"/>
              </a:ext>
            </a:extLst>
          </p:cNvPr>
          <p:cNvSpPr txBox="1"/>
          <p:nvPr/>
        </p:nvSpPr>
        <p:spPr>
          <a:xfrm>
            <a:off x="1524000" y="1828800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Normal cost is the cost of benefits earned during the current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amounts in the table below represent the average normal costs for a new hire at the specified ages in the year of hire, based on member group classification: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76E9A-6DA2-4DE4-9DCC-D00217810A30}"/>
              </a:ext>
            </a:extLst>
          </p:cNvPr>
          <p:cNvSpPr txBox="1"/>
          <p:nvPr/>
        </p:nvSpPr>
        <p:spPr>
          <a:xfrm>
            <a:off x="1600200" y="5410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normal cost increases annually by approximately 3.5% until retirement</a:t>
            </a:r>
          </a:p>
        </p:txBody>
      </p:sp>
    </p:spTree>
    <p:extLst>
      <p:ext uri="{BB962C8B-B14F-4D97-AF65-F5344CB8AC3E}">
        <p14:creationId xmlns:p14="http://schemas.microsoft.com/office/powerpoint/2010/main" val="386511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16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Additional 2% COLA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1072E-DF0D-4A59-A799-48C3EAE61F0F}"/>
              </a:ext>
            </a:extLst>
          </p:cNvPr>
          <p:cNvSpPr txBox="1"/>
          <p:nvPr/>
        </p:nvSpPr>
        <p:spPr>
          <a:xfrm>
            <a:off x="495300" y="14478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Recent legislation allows systems to grant an additional 2% COLA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Retroactive to July 1, 2022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Statute currently allows “0% to 3%” up to the COLA base of $16,000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Additional 2% must be approved by 2/3</a:t>
            </a:r>
            <a:r>
              <a:rPr lang="en-US" sz="2000" baseline="30000" dirty="0"/>
              <a:t>rd</a:t>
            </a:r>
            <a:r>
              <a:rPr lang="en-US" sz="2000" dirty="0"/>
              <a:t> of municipal units</a:t>
            </a:r>
          </a:p>
          <a:p>
            <a:pPr>
              <a:spcBef>
                <a:spcPct val="50000"/>
              </a:spcBef>
              <a:buClr>
                <a:srgbClr val="000099"/>
              </a:buClr>
            </a:pPr>
            <a:endParaRPr lang="en-US" sz="2000" dirty="0"/>
          </a:p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Liabilities are expected to increase by approximately $8.9 million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$8.9 million is an increase of approximately .5% of liabilities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Impact on FY2026 appropriations is an increase of $1.219 million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Future appropriations will increase by approximately 4% until 2033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99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17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Cost of Additional 2% COLA -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279AC-31A3-3D80-53F8-799CF86ED3E4}"/>
              </a:ext>
            </a:extLst>
          </p:cNvPr>
          <p:cNvSpPr txBox="1"/>
          <p:nvPr/>
        </p:nvSpPr>
        <p:spPr>
          <a:xfrm>
            <a:off x="495300" y="14478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Member Unit Scenario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 member unit has liabilities that represent 5% of the System’s total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payment toward reducing the unfunded actuarial accrued liability (UAAL) is approximately 5% of the System’s total payment toward reducing the UAAL</a:t>
            </a:r>
          </a:p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Additional 2% COLA granted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member unit has retiree liabilities (including beneficiaries and disabled retirees) of $2,000,000 as shown in the FY2024 Member Unit Statement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Multiply the retiree </a:t>
            </a:r>
            <a:r>
              <a:rPr lang="en-US" sz="2000"/>
              <a:t>liabilities times .001188</a:t>
            </a:r>
            <a:endParaRPr lang="en-US" sz="2000" dirty="0"/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estimated increase in the FY2026 payment to provide the additional 2% COLA is $2,376, increasing 4% per year until 2036</a:t>
            </a:r>
          </a:p>
        </p:txBody>
      </p:sp>
    </p:spTree>
    <p:extLst>
      <p:ext uri="{BB962C8B-B14F-4D97-AF65-F5344CB8AC3E}">
        <p14:creationId xmlns:p14="http://schemas.microsoft.com/office/powerpoint/2010/main" val="253563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18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Pensionomics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279AC-31A3-3D80-53F8-799CF86ED3E4}"/>
              </a:ext>
            </a:extLst>
          </p:cNvPr>
          <p:cNvSpPr txBox="1"/>
          <p:nvPr/>
        </p:nvSpPr>
        <p:spPr>
          <a:xfrm>
            <a:off x="495300" y="1447800"/>
            <a:ext cx="8153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“Measuring the Economic Impact of DB Pension Expenditures”</a:t>
            </a:r>
          </a:p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Annual report prepared by National Institute on Retirement Security</a:t>
            </a:r>
          </a:p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Research on benefits paid by state and local pension plans</a:t>
            </a:r>
          </a:p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Key takeaways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Average Massachusetts public pension was $37,315 in 2020</a:t>
            </a:r>
          </a:p>
          <a:p>
            <a:pPr marL="915988" lvl="1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Between 1993 and 2020</a:t>
            </a:r>
          </a:p>
          <a:p>
            <a:pPr marL="1373188" lvl="2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33% of pension fund receipts came from employer contributions</a:t>
            </a:r>
          </a:p>
          <a:p>
            <a:pPr marL="1373188" lvl="2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20% from member deductions</a:t>
            </a:r>
          </a:p>
          <a:p>
            <a:pPr marL="1373188" lvl="2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47% from investment earnings</a:t>
            </a:r>
          </a:p>
          <a:p>
            <a:pPr marL="458788" indent="-458788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https://www.nirsonline.org/reports/pensionomics2023/</a:t>
            </a:r>
          </a:p>
          <a:p>
            <a:pPr>
              <a:spcBef>
                <a:spcPct val="50000"/>
              </a:spcBef>
              <a:buClr>
                <a:srgbClr val="000099"/>
              </a:buClr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86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F9B-F110-43E6-BD26-5A0566D27BCF}" type="slidenum">
              <a:rPr lang="en-US"/>
              <a:pPr/>
              <a:t>19</a:t>
            </a:fld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90913" y="4191000"/>
            <a:ext cx="2528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i="1"/>
              <a:t>Questions?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92075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95C-6093-41CE-AA0C-305ABB070944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81400" y="228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Agenda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772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Introduction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Most Recent Valuation - January 1, 2022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Member Unit Statements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Summary of Member Unit Data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FY24 Appropriations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Why the increase?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GASB Statements 67 and 68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Funding and GASB 68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5% COLA impact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 err="1"/>
              <a:t>Pensionomics</a:t>
            </a:r>
            <a:r>
              <a:rPr lang="en-US" sz="2000" dirty="0"/>
              <a:t> 2023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95C-6093-41CE-AA0C-305ABB070944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67000" y="228600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Introduction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772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2800" dirty="0"/>
              <a:t>Linda L. Bournival, FSA, EA, MAAA</a:t>
            </a:r>
          </a:p>
          <a:p>
            <a:pPr lvl="1"/>
            <a:endParaRPr lang="en-US" dirty="0"/>
          </a:p>
          <a:p>
            <a:pPr marL="917575" lvl="1" indent="-342900">
              <a:buFont typeface="Wingdings" panose="05000000000000000000" pitchFamily="2" charset="2"/>
              <a:buChar char="§"/>
            </a:pPr>
            <a:r>
              <a:rPr lang="en-US" dirty="0"/>
              <a:t>Actuarial Credentials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Fellow of the Society of Actuaries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Enrolled Actuary under ERISA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of the American Academy of Actuaries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Fellow of the Conference of Consulting Actuaries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of the Society of Actuaries “Social Insurance and Public Finance” Council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917575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Over 30 years of Actuarial &amp; Benefits Consulting Experience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Public Pension valuation and consulting experience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Conducted actuarial audits of large state pension and healthcare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Pension Obligation Bond consulting and actuarial analysis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Retiree healthcare (OPEB) valuations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/>
              <a:t>Cities, Towns, Counties, School Districts, Enterprise Units, Housing Authorities and a state university system</a:t>
            </a:r>
          </a:p>
        </p:txBody>
      </p:sp>
    </p:spTree>
    <p:extLst>
      <p:ext uri="{BB962C8B-B14F-4D97-AF65-F5344CB8AC3E}">
        <p14:creationId xmlns:p14="http://schemas.microsoft.com/office/powerpoint/2010/main" val="367311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E-9473-4C59-B1ED-AE31D147B070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Most Recent Valuation – January 1, 2022 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772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Liabilities developed as of January 1, 2022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Membership data as of December 31, 2021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Market value of assets as of December 31, 2021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Results used to develop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 FY24 and FY25 appropriations</a:t>
            </a:r>
          </a:p>
          <a:p>
            <a:pPr marL="1257300" lvl="2" indent="-342900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Used </a:t>
            </a:r>
            <a:r>
              <a:rPr lang="en-US" u="sng" dirty="0"/>
              <a:t>actuarial method</a:t>
            </a:r>
            <a:r>
              <a:rPr lang="en-US" dirty="0"/>
              <a:t> to allocate amongst member units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GASB 67 disclosures – 2022 and 2023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GASB 68 disclosures – FY23 and FY24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389F-A627-4070-B01E-95E6AEE90965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Member Unit Statements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559675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400050" indent="-4000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22338" indent="-407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Statement prepared for each contributing Member Unit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2022 valuation results are the basis for appropriations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FY24 and FY25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Contents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 Summary of Member Data</a:t>
            </a:r>
          </a:p>
          <a:p>
            <a:pPr marL="977900" lvl="1" indent="-4572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Valuation Results as of January 1, 2022</a:t>
            </a:r>
          </a:p>
          <a:p>
            <a:pPr marL="1706562" lvl="3" indent="-800100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Employer Normal Cost</a:t>
            </a:r>
          </a:p>
          <a:p>
            <a:pPr marL="1706562" lvl="3" indent="-800100"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US" dirty="0"/>
              <a:t>Unfunded Actuarial Accrued Liability</a:t>
            </a:r>
          </a:p>
          <a:p>
            <a:pPr marL="1371600" lvl="2" indent="-8001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FY24 appropriations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6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Summary of Member Unit Data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9925" y="1412875"/>
            <a:ext cx="755967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400050" indent="-4000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22338" indent="-407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/>
              <a:t>Valuation Results are only as good as the data used</a:t>
            </a:r>
          </a:p>
          <a:p>
            <a:pPr marL="1379538" lvl="2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Active member data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Pensionable compensation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Birth date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Membership date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Gender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Member contribution rate</a:t>
            </a:r>
          </a:p>
          <a:p>
            <a:pPr marL="1379538" lvl="2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Retired member data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Pension benefit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Birth date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Gender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Option C beneficiary birth date and gender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2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D0E-130D-403B-8768-E8F0B60FBCB3}" type="slidenum">
              <a:rPr lang="en-US"/>
              <a:pPr/>
              <a:t>7</a:t>
            </a:fld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6200" y="228600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Summary of Member Unit Data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514600" y="2286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5410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Fractional member = multi-unit member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Salaries from different units (for same member) are totaled to develop benefits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Salaries broken out by unit to develop appropriation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A8BD6EA-0442-0841-7ABA-B72D25D42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056798"/>
              </p:ext>
            </p:extLst>
          </p:nvPr>
        </p:nvGraphicFramePr>
        <p:xfrm>
          <a:off x="457199" y="1295580"/>
          <a:ext cx="8182201" cy="3809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 Document" r:id="rId3" imgW="2331720" imgH="1086120" progId="PowerPDF.Document">
                  <p:embed/>
                </p:oleObj>
              </mc:Choice>
              <mc:Fallback>
                <p:oleObj name="PDF Document" r:id="rId3" imgW="2331720" imgH="1086120" progId="Power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295580"/>
                        <a:ext cx="8182201" cy="3809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47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8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429" y="4644789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Normal cost is the present value of the benefits earned by active members during the current year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Actuarial Accrued Liability (AAL) is the present value of benefits earned as of the valuation date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Assets are allocated to each member unit based on the AAL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Unfunded Actuarial Accrued Liability = AAL less Actuarial Value of Assets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Valuation Results by Member Unit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1AAAA13-78EA-7181-4FD1-6385F7048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5978"/>
              </p:ext>
            </p:extLst>
          </p:nvPr>
        </p:nvGraphicFramePr>
        <p:xfrm>
          <a:off x="685800" y="1295401"/>
          <a:ext cx="7467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 Document" r:id="rId3" imgW="1990800" imgH="921600" progId="PowerPDF.Document">
                  <p:embed/>
                </p:oleObj>
              </mc:Choice>
              <mc:Fallback>
                <p:oleObj name="PDF Document" r:id="rId3" imgW="1990800" imgH="921600" progId="Power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95401"/>
                        <a:ext cx="74676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5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FY24 Appropriations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319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002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Update payments for 2002 and 2003 ERIs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Actual Liabilities developed for each member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Total liabilities by Member Unit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Actuarial Value of Assets allocated to each Member Unit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Appropriation consists of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Employer Normal Cost (cost of benefits earned during the year)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Amortization Payment towards Unfunded Actuarial Accrued Liability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ERI Payments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Expected Net 3(8)(c) transfers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Administrative Expenses</a:t>
            </a:r>
          </a:p>
        </p:txBody>
      </p:sp>
    </p:spTree>
    <p:extLst>
      <p:ext uri="{BB962C8B-B14F-4D97-AF65-F5344CB8AC3E}">
        <p14:creationId xmlns:p14="http://schemas.microsoft.com/office/powerpoint/2010/main" val="17899120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8726</TotalTime>
  <Words>1307</Words>
  <Application>Microsoft Office PowerPoint</Application>
  <PresentationFormat>On-screen Show (4:3)</PresentationFormat>
  <Paragraphs>293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Courier New</vt:lpstr>
      <vt:lpstr>Garamond</vt:lpstr>
      <vt:lpstr>Times New Roman</vt:lpstr>
      <vt:lpstr>Verdana</vt:lpstr>
      <vt:lpstr>Wingdings</vt:lpstr>
      <vt:lpstr>Default Design</vt:lpstr>
      <vt:lpstr>PDF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kfeeser</dc:creator>
  <cp:lastModifiedBy>Michael Sacco</cp:lastModifiedBy>
  <cp:revision>180</cp:revision>
  <cp:lastPrinted>2018-01-08T22:18:49Z</cp:lastPrinted>
  <dcterms:created xsi:type="dcterms:W3CDTF">2007-06-26T15:48:42Z</dcterms:created>
  <dcterms:modified xsi:type="dcterms:W3CDTF">2023-01-19T16:31:59Z</dcterms:modified>
</cp:coreProperties>
</file>